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76" r:id="rId5"/>
    <p:sldId id="341" r:id="rId6"/>
    <p:sldId id="310" r:id="rId7"/>
    <p:sldId id="342" r:id="rId8"/>
    <p:sldId id="343" r:id="rId9"/>
    <p:sldId id="344" r:id="rId10"/>
    <p:sldId id="34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6F5"/>
    <a:srgbClr val="151635"/>
    <a:srgbClr val="03213B"/>
    <a:srgbClr val="02172A"/>
    <a:srgbClr val="02203A"/>
    <a:srgbClr val="253A3D"/>
    <a:srgbClr val="EBF3F6"/>
    <a:srgbClr val="021D32"/>
    <a:srgbClr val="FF3A75"/>
    <a:srgbClr val="020B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5634"/>
  </p:normalViewPr>
  <p:slideViewPr>
    <p:cSldViewPr snapToGrid="0" showGuides="1">
      <p:cViewPr varScale="1">
        <p:scale>
          <a:sx n="106" d="100"/>
          <a:sy n="106" d="100"/>
        </p:scale>
        <p:origin x="846" y="96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6/6/2025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237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1BAF3EC-96ED-627A-D8DF-71B5521F8C5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67856" y="0"/>
            <a:ext cx="5724144" cy="4224528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B294162-C98D-D8F6-47BD-4CE34B63F8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7824" y="347472"/>
            <a:ext cx="6611112" cy="1453896"/>
          </a:xfrm>
        </p:spPr>
        <p:txBody>
          <a:bodyPr anchor="b"/>
          <a:lstStyle>
            <a:lvl1pPr>
              <a:defRPr sz="54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37955206-B899-8803-FDE5-D32B873902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7824" y="1773936"/>
            <a:ext cx="4041648" cy="10620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759331-56CA-A5B3-ECFB-757CC5B9E3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7824" y="2761488"/>
            <a:ext cx="2615184" cy="292608"/>
          </a:xfrm>
          <a:noFill/>
        </p:spPr>
        <p:txBody>
          <a:bodyPr/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2E6D84C-E8F7-4012-F33F-2BC73176DF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18888" y="2761488"/>
            <a:ext cx="2615184" cy="292608"/>
          </a:xfrm>
          <a:noFill/>
        </p:spPr>
        <p:txBody>
          <a:bodyPr/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BDAE69-C4D7-13B7-8424-76C2742E854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23376" y="2761488"/>
            <a:ext cx="2615184" cy="292608"/>
          </a:xfrm>
          <a:noFill/>
        </p:spPr>
        <p:txBody>
          <a:bodyPr/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1D1D906-0BC4-FEE6-C101-A96C6910656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7824" y="3264061"/>
            <a:ext cx="2615184" cy="2313779"/>
          </a:xfrm>
          <a:noFill/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5C6931C-E330-4493-0643-D5997565908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818888" y="3264061"/>
            <a:ext cx="2615184" cy="2313779"/>
          </a:xfrm>
          <a:noFill/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F784D331-4EA8-7763-413A-D86421E774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723376" y="3264061"/>
            <a:ext cx="2615184" cy="2313779"/>
          </a:xfrm>
          <a:noFill/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7D3EE34-4CB3-EFD4-CB18-2CBD6765A6B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course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DDE7B4-8792-03F9-C90E-BDC9932ABDA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8058A7CE-F400-7B46-9E16-10D36E8C32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346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9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424299"/>
            <a:ext cx="6413313" cy="1325563"/>
          </a:xfrm>
        </p:spPr>
        <p:txBody>
          <a:bodyPr/>
          <a:lstStyle/>
          <a:p>
            <a:r>
              <a:rPr lang="en-US" altLang="zh-CN" sz="4800" dirty="0"/>
              <a:t>What is SOLID Principles?</a:t>
            </a:r>
            <a:endParaRPr lang="en-US" sz="48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698084"/>
            <a:ext cx="6504418" cy="1294530"/>
          </a:xfrm>
        </p:spPr>
        <p:txBody>
          <a:bodyPr/>
          <a:lstStyle/>
          <a:p>
            <a:pPr>
              <a:spcAft>
                <a:spcPts val="1500"/>
              </a:spcAft>
            </a:pPr>
            <a:r>
              <a:rPr lang="en-US" sz="1600" dirty="0">
                <a:latin typeface="Spectral"/>
              </a:rPr>
              <a:t>The </a:t>
            </a:r>
            <a:r>
              <a:rPr lang="en-US" sz="1600" b="1" dirty="0">
                <a:latin typeface="Spectral"/>
              </a:rPr>
              <a:t>SOLID principles</a:t>
            </a:r>
            <a:r>
              <a:rPr lang="en-US" sz="1600" dirty="0">
                <a:latin typeface="Spectral"/>
              </a:rPr>
              <a:t> are a set of five key object-oriented design principles that help developers build software that is easy to maintain, scale, test, and refactor. These principles were popularized by </a:t>
            </a:r>
            <a:r>
              <a:rPr lang="en-US" sz="1600" b="1" dirty="0">
                <a:latin typeface="Spectral"/>
              </a:rPr>
              <a:t>Robert C. Martin (Uncle Bob)</a:t>
            </a:r>
            <a:r>
              <a:rPr lang="en-US" sz="1600" dirty="0">
                <a:latin typeface="Spectral"/>
              </a:rPr>
              <a:t> and are considered fundamental for good software architecture, especially in </a:t>
            </a:r>
            <a:r>
              <a:rPr lang="en-US" sz="1600" b="1" dirty="0">
                <a:latin typeface="Spectral"/>
              </a:rPr>
              <a:t>Object-Oriented Programming (OOP)</a:t>
            </a:r>
            <a:r>
              <a:rPr lang="en-US" sz="1600" dirty="0">
                <a:latin typeface="Spectral"/>
              </a:rPr>
              <a:t>.</a:t>
            </a:r>
            <a:endParaRPr lang="en-US" sz="800" b="0" i="0" dirty="0">
              <a:effectLst/>
              <a:highlight>
                <a:srgbClr val="F3F3F3"/>
              </a:highlight>
              <a:latin typeface="Spectral"/>
            </a:endParaRPr>
          </a:p>
          <a:p>
            <a:endParaRPr lang="en-US" sz="1800" dirty="0">
              <a:highlight>
                <a:srgbClr val="F3F3F3"/>
              </a:highlight>
              <a:latin typeface="SegoeUIVariable"/>
            </a:endParaRPr>
          </a:p>
          <a:p>
            <a:pPr algn="l"/>
            <a:endParaRPr lang="en-US" sz="20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pic>
        <p:nvPicPr>
          <p:cNvPr id="1026" name="Picture 2" descr="SOLID Principles: Improve Object-Oriented Design in Python – Real Python">
            <a:extLst>
              <a:ext uri="{FF2B5EF4-FFF2-40B4-BE49-F238E27FC236}">
                <a16:creationId xmlns:a16="http://schemas.microsoft.com/office/drawing/2014/main" id="{0727170A-3BEB-1927-651B-9DDDDC1EDE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8" t="2772" r="2798" b="16832"/>
          <a:stretch>
            <a:fillRect/>
          </a:stretch>
        </p:blipFill>
        <p:spPr bwMode="auto">
          <a:xfrm>
            <a:off x="536732" y="3358414"/>
            <a:ext cx="6304286" cy="299711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01575" y="-2769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975577B-9138-DB49-6BB0-1826389D33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782" b="20132"/>
          <a:stretch>
            <a:fillRect/>
          </a:stretch>
        </p:blipFill>
        <p:spPr>
          <a:xfrm>
            <a:off x="6609030" y="2345349"/>
            <a:ext cx="5582970" cy="324291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04038B-6554-0200-65EA-8C6BCCA10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8BEE807-C481-2BBE-5BDE-46369938A08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617" t="11284"/>
          <a:stretch>
            <a:fillRect/>
          </a:stretch>
        </p:blipFill>
        <p:spPr>
          <a:xfrm>
            <a:off x="10921252" y="0"/>
            <a:ext cx="659394" cy="6873273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11233A5-8D9E-241B-6054-C72653BC0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43600" y="180966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77B7F36-77E5-36F6-B550-603800428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44" y="209813"/>
            <a:ext cx="9892859" cy="616678"/>
          </a:xfrm>
        </p:spPr>
        <p:txBody>
          <a:bodyPr/>
          <a:lstStyle/>
          <a:p>
            <a:r>
              <a:rPr lang="en-US" altLang="zh-CN" sz="4000" dirty="0"/>
              <a:t>4 Fundamental Pillars of OOPs?</a:t>
            </a:r>
            <a:endParaRPr lang="en-US" sz="4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C7ABF-4550-0B32-DD20-8AB7322F175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8" name="AutoShape 2" descr="In-Depth Explanation of Object-Oriented Programming (OOP) | Relia Software">
            <a:extLst>
              <a:ext uri="{FF2B5EF4-FFF2-40B4-BE49-F238E27FC236}">
                <a16:creationId xmlns:a16="http://schemas.microsoft.com/office/drawing/2014/main" id="{9373BC66-9A74-9A68-A853-211616C119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6296D4-167B-FD1A-A13E-980FC82BFB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284"/>
          <a:stretch>
            <a:fillRect/>
          </a:stretch>
        </p:blipFill>
        <p:spPr>
          <a:xfrm>
            <a:off x="0" y="0"/>
            <a:ext cx="10330004" cy="68732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AD0EF8-1EB4-0959-F913-AE722C4E29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617" t="11284"/>
          <a:stretch>
            <a:fillRect/>
          </a:stretch>
        </p:blipFill>
        <p:spPr>
          <a:xfrm>
            <a:off x="10330004" y="-1"/>
            <a:ext cx="659394" cy="68732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69ED54-36C2-1DEA-8562-789834A1AB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617" t="11284"/>
          <a:stretch>
            <a:fillRect/>
          </a:stretch>
        </p:blipFill>
        <p:spPr>
          <a:xfrm>
            <a:off x="11580646" y="0"/>
            <a:ext cx="659394" cy="687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83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E506D30-F4E4-7418-FD35-3BEE86004F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5983" y="2109158"/>
            <a:ext cx="4574203" cy="3819685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sz="20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Spectral"/>
              </a:rPr>
              <a:t>A class should have a single responsibility</a:t>
            </a:r>
            <a:r>
              <a:rPr lang="en-US" sz="2000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  <a:p>
            <a:r>
              <a:rPr lang="en-US" sz="2000" dirty="0">
                <a:latin typeface="Spectral"/>
              </a:rPr>
              <a:t>If a Class has many responsibilities, it increases the possibility of bugs because making changes to one of its responsibilities, could affect the other ones without you knowing.</a:t>
            </a:r>
          </a:p>
          <a:p>
            <a:endParaRPr lang="en-US" sz="2000" dirty="0">
              <a:latin typeface="Spectral"/>
            </a:endParaRPr>
          </a:p>
          <a:p>
            <a:r>
              <a:rPr lang="en-US" sz="2000" b="1" dirty="0">
                <a:latin typeface="Spectral"/>
              </a:rPr>
              <a:t>Goal</a:t>
            </a:r>
            <a:endParaRPr lang="en-US" sz="2000" dirty="0">
              <a:latin typeface="Spectral"/>
            </a:endParaRPr>
          </a:p>
          <a:p>
            <a:r>
              <a:rPr lang="en-US" sz="2000" dirty="0">
                <a:latin typeface="Spectral"/>
              </a:rPr>
              <a:t>This principle aims to separate behaviors so that if bugs arise as a result of your change, it won’t affect other unrelated behaviors.</a:t>
            </a:r>
          </a:p>
          <a:p>
            <a:endParaRPr lang="en-US" sz="1400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BED7EB02-3F30-CB54-4834-7AAAE5CEF0F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17856" y="6181344"/>
            <a:ext cx="700407" cy="676656"/>
          </a:xfrm>
        </p:spPr>
        <p:txBody>
          <a:bodyPr/>
          <a:lstStyle/>
          <a:p>
            <a:fld id="{8058A7CE-F400-7B46-9E16-10D36E8C32F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2C3BABE-38C2-06D9-3814-D4AE30428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652" y="1278144"/>
            <a:ext cx="6972348" cy="4964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D4FD09F-6D6F-D1D8-4155-4CC4902DD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47472"/>
            <a:ext cx="6611112" cy="1995036"/>
          </a:xfrm>
        </p:spPr>
        <p:txBody>
          <a:bodyPr/>
          <a:lstStyle/>
          <a:p>
            <a:r>
              <a:rPr lang="en-US" sz="8000" dirty="0">
                <a:solidFill>
                  <a:srgbClr val="C00000"/>
                </a:solidFill>
              </a:rPr>
              <a:t>S</a:t>
            </a:r>
            <a:r>
              <a:rPr lang="en-US" dirty="0"/>
              <a:t>OLID</a:t>
            </a:r>
            <a:br>
              <a:rPr lang="en-US" dirty="0"/>
            </a:br>
            <a:r>
              <a:rPr lang="en-IN" sz="2800" b="1" i="0" dirty="0">
                <a:solidFill>
                  <a:srgbClr val="363737"/>
                </a:solidFill>
                <a:effectLst/>
                <a:latin typeface="SF Pro Display"/>
              </a:rPr>
              <a:t>S - Single Responsibility </a:t>
            </a:r>
            <a:r>
              <a:rPr lang="en-IN" sz="2800" dirty="0"/>
              <a:t>Principle</a:t>
            </a:r>
            <a:r>
              <a:rPr lang="en-IN" sz="2800" dirty="0">
                <a:solidFill>
                  <a:srgbClr val="363737"/>
                </a:solidFill>
                <a:latin typeface="SF Pro Display"/>
              </a:rPr>
              <a:t> (SRP)</a:t>
            </a:r>
            <a:b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26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E59950-9451-A863-F6D4-FE47CB420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11BD9BD6-60A7-9228-3B9B-43B8C75F9D7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17856" y="6181344"/>
            <a:ext cx="700407" cy="676656"/>
          </a:xfrm>
        </p:spPr>
        <p:txBody>
          <a:bodyPr/>
          <a:lstStyle/>
          <a:p>
            <a:fld id="{8058A7CE-F400-7B46-9E16-10D36E8C32F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5B1D61-1A9D-FD09-B522-8F7707A94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47472"/>
            <a:ext cx="6611112" cy="199503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</a:t>
            </a:r>
            <a:r>
              <a:rPr lang="en-US" sz="8000" dirty="0">
                <a:solidFill>
                  <a:srgbClr val="C00000"/>
                </a:solidFill>
              </a:rPr>
              <a:t>O</a:t>
            </a:r>
            <a:r>
              <a:rPr lang="en-US" dirty="0"/>
              <a:t>LID</a:t>
            </a:r>
            <a:br>
              <a:rPr lang="en-US" dirty="0"/>
            </a:br>
            <a:r>
              <a:rPr lang="en-IN" sz="2800" b="1" i="0" dirty="0">
                <a:solidFill>
                  <a:srgbClr val="363737"/>
                </a:solidFill>
                <a:effectLst/>
                <a:latin typeface="SF Pro Display"/>
              </a:rPr>
              <a:t>O - Open/Closed </a:t>
            </a:r>
            <a:r>
              <a:rPr lang="en-IN" sz="2800" dirty="0"/>
              <a:t>Principle</a:t>
            </a:r>
            <a:r>
              <a:rPr lang="en-IN" sz="2800" dirty="0">
                <a:solidFill>
                  <a:srgbClr val="363737"/>
                </a:solidFill>
                <a:latin typeface="SF Pro Display"/>
              </a:rPr>
              <a:t> (OCP)</a:t>
            </a:r>
            <a:b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</a:b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763B8E1-6304-6C48-3516-1A5AECAB7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4820" y="1492973"/>
            <a:ext cx="6847179" cy="3902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50D8DB-FA14-783F-FBBB-4D6B7188E1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1200" y="2141158"/>
            <a:ext cx="4726270" cy="3819685"/>
          </a:xfrm>
        </p:spPr>
        <p:txBody>
          <a:bodyPr/>
          <a:lstStyle/>
          <a:p>
            <a:pPr>
              <a:spcAft>
                <a:spcPts val="1500"/>
              </a:spcAft>
            </a:pPr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Spectral"/>
              </a:rPr>
              <a:t>Classes should be open for extension, but closed for modification.</a:t>
            </a:r>
          </a:p>
          <a:p>
            <a:r>
              <a:rPr lang="en-US" sz="1800" dirty="0">
                <a:latin typeface="Spectral"/>
              </a:rPr>
              <a:t>Changing the current behavior of a Class will affect all the systems using that, Class.</a:t>
            </a:r>
          </a:p>
          <a:p>
            <a:r>
              <a:rPr lang="en-US" sz="1800" dirty="0">
                <a:latin typeface="Spectral"/>
              </a:rPr>
              <a:t>If you want the Class to perform more functions, the ideal approach is to add to the functions that already exist NOT change them.</a:t>
            </a:r>
          </a:p>
          <a:p>
            <a:endParaRPr lang="en-US" sz="1800" b="1" dirty="0">
              <a:latin typeface="Spectral"/>
            </a:endParaRPr>
          </a:p>
          <a:p>
            <a:r>
              <a:rPr lang="en-US" sz="1800" b="1" dirty="0">
                <a:latin typeface="Spectral"/>
              </a:rPr>
              <a:t>Goal</a:t>
            </a:r>
            <a:endParaRPr lang="en-US" sz="1800" dirty="0">
              <a:latin typeface="Spectral"/>
            </a:endParaRPr>
          </a:p>
          <a:p>
            <a:r>
              <a:rPr lang="en-US" sz="1800" dirty="0">
                <a:latin typeface="Spectral"/>
              </a:rPr>
              <a:t>This principle aims to extend a Class’s behavior without changing the existing behavior of that Class. This is to avoid causing bugs wherever the Class is being used.</a:t>
            </a:r>
          </a:p>
          <a:p>
            <a:pPr>
              <a:spcAft>
                <a:spcPts val="1500"/>
              </a:spcAft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33570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487C44-F12D-AFAA-D92A-1CDAC4247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A351A0FD-3590-4BEF-EEEF-27B4874BC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7592" y="750407"/>
            <a:ext cx="6334408" cy="568202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C02F1BE4-79E3-D846-D0D8-3FFE4938108A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17856" y="6181344"/>
            <a:ext cx="700407" cy="676656"/>
          </a:xfrm>
        </p:spPr>
        <p:txBody>
          <a:bodyPr/>
          <a:lstStyle/>
          <a:p>
            <a:fld id="{8058A7CE-F400-7B46-9E16-10D36E8C32F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FCF5B00-AD77-457C-604A-0EBCADEC6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47472"/>
            <a:ext cx="6611112" cy="199503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SO</a:t>
            </a:r>
            <a:r>
              <a:rPr lang="en-US" sz="8000" dirty="0">
                <a:solidFill>
                  <a:srgbClr val="C00000"/>
                </a:solidFill>
              </a:rPr>
              <a:t>L</a:t>
            </a:r>
            <a:r>
              <a:rPr lang="en-US" dirty="0"/>
              <a:t>ID</a:t>
            </a:r>
            <a:br>
              <a:rPr lang="en-US" dirty="0"/>
            </a:br>
            <a:r>
              <a:rPr lang="en-IN" sz="2800" dirty="0">
                <a:solidFill>
                  <a:srgbClr val="363737"/>
                </a:solidFill>
                <a:latin typeface="SF Pro Display"/>
              </a:rPr>
              <a:t>L - </a:t>
            </a:r>
            <a:r>
              <a:rPr lang="en-IN" sz="2800" dirty="0" err="1"/>
              <a:t>Liskov</a:t>
            </a:r>
            <a:r>
              <a:rPr lang="en-IN" sz="2800" dirty="0"/>
              <a:t> Substitution Principle</a:t>
            </a:r>
            <a:r>
              <a:rPr lang="en-IN" sz="2800" dirty="0">
                <a:solidFill>
                  <a:srgbClr val="363737"/>
                </a:solidFill>
                <a:latin typeface="SF Pro Display"/>
              </a:rPr>
              <a:t> (LSP)</a:t>
            </a:r>
            <a:b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B909113-32CE-4C64-B525-6BA87DED20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7824" y="2141158"/>
            <a:ext cx="4889234" cy="3819685"/>
          </a:xfrm>
        </p:spPr>
        <p:txBody>
          <a:bodyPr/>
          <a:lstStyle/>
          <a:p>
            <a:pPr>
              <a:spcAft>
                <a:spcPts val="1500"/>
              </a:spcAft>
            </a:pP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Spectral"/>
              </a:rPr>
              <a:t>Objects of a superclass should be replaceable with objects of its subclasses without affecting the correctness of the program.</a:t>
            </a:r>
            <a:endParaRPr lang="en-US" sz="2000" b="1" i="1" dirty="0">
              <a:solidFill>
                <a:schemeClr val="tx1">
                  <a:lumMod val="50000"/>
                  <a:lumOff val="50000"/>
                </a:schemeClr>
              </a:solidFill>
              <a:latin typeface="Spectral"/>
            </a:endParaRPr>
          </a:p>
          <a:p>
            <a:endParaRPr lang="en-US" sz="2000" b="1" dirty="0">
              <a:latin typeface="Spectral"/>
            </a:endParaRPr>
          </a:p>
          <a:p>
            <a:endParaRPr lang="en-US" sz="2000" b="1" dirty="0">
              <a:latin typeface="Spectral"/>
            </a:endParaRPr>
          </a:p>
          <a:p>
            <a:r>
              <a:rPr lang="en-US" sz="2000" b="1" dirty="0">
                <a:latin typeface="Spectral"/>
              </a:rPr>
              <a:t>Goal</a:t>
            </a:r>
            <a:endParaRPr lang="en-US" sz="2000" dirty="0">
              <a:latin typeface="Spectral"/>
            </a:endParaRPr>
          </a:p>
          <a:p>
            <a:r>
              <a:rPr lang="en-US" sz="2000" dirty="0">
                <a:latin typeface="Spectral"/>
              </a:rPr>
              <a:t>This principle aims to enforce consistency so that the parent Class or its child Class can be used in the same way without any errors.</a:t>
            </a:r>
          </a:p>
          <a:p>
            <a:br>
              <a:rPr lang="en-US" sz="1800" dirty="0"/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05717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7A5AF0-E26B-2629-5221-B18174ACA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C0EA4812-5AD0-CE38-0470-D2E0074C98C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17856" y="6181344"/>
            <a:ext cx="700407" cy="676656"/>
          </a:xfrm>
        </p:spPr>
        <p:txBody>
          <a:bodyPr/>
          <a:lstStyle/>
          <a:p>
            <a:fld id="{8058A7CE-F400-7B46-9E16-10D36E8C32F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3206D4-C116-DA18-54C3-D317CE890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47472"/>
            <a:ext cx="6611112" cy="199503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SOL</a:t>
            </a:r>
            <a:r>
              <a:rPr lang="en-US" sz="8000" dirty="0">
                <a:solidFill>
                  <a:srgbClr val="C00000"/>
                </a:solidFill>
              </a:rPr>
              <a:t>I</a:t>
            </a:r>
            <a:r>
              <a:rPr lang="en-US" dirty="0"/>
              <a:t>D</a:t>
            </a:r>
            <a:br>
              <a:rPr lang="en-US" dirty="0"/>
            </a:br>
            <a:r>
              <a:rPr lang="en-IN" sz="2800" dirty="0"/>
              <a:t>I – Interface Segregation Principle (ISP)</a:t>
            </a:r>
            <a:b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732C7A-1649-CDDF-563F-689C66D356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1197" y="2349222"/>
            <a:ext cx="5722153" cy="3819685"/>
          </a:xfrm>
        </p:spPr>
        <p:txBody>
          <a:bodyPr/>
          <a:lstStyle/>
          <a:p>
            <a:pPr>
              <a:spcAft>
                <a:spcPts val="1500"/>
              </a:spcAft>
            </a:pP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Spectral"/>
              </a:rPr>
              <a:t>Clients should not be forced to depend on methods that they do not use.</a:t>
            </a:r>
          </a:p>
          <a:p>
            <a:pPr>
              <a:spcAft>
                <a:spcPts val="1500"/>
              </a:spcAft>
            </a:pPr>
            <a:endParaRPr lang="en-US" b="1" dirty="0">
              <a:latin typeface="Spectral"/>
            </a:endParaRPr>
          </a:p>
          <a:p>
            <a:r>
              <a:rPr lang="en-US" b="1" dirty="0">
                <a:latin typeface="Spectral"/>
              </a:rPr>
              <a:t>Goal</a:t>
            </a:r>
            <a:endParaRPr lang="en-US" dirty="0">
              <a:latin typeface="Spectral"/>
            </a:endParaRPr>
          </a:p>
          <a:p>
            <a:r>
              <a:rPr lang="en-US" dirty="0">
                <a:latin typeface="Spectral"/>
              </a:rPr>
              <a:t>This principle aims at splitting a set of actions into smaller sets so that a Class executes ONLY the set of actions it requires.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A2062860-A507-048D-5629-7BDF69A416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14026"/>
          <a:stretch>
            <a:fillRect/>
          </a:stretch>
        </p:blipFill>
        <p:spPr bwMode="auto">
          <a:xfrm>
            <a:off x="7488936" y="166137"/>
            <a:ext cx="3495723" cy="3012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AB60D11C-0DF2-5064-3241-1DCBAD0D3A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15" b="13501"/>
          <a:stretch>
            <a:fillRect/>
          </a:stretch>
        </p:blipFill>
        <p:spPr bwMode="auto">
          <a:xfrm>
            <a:off x="7488936" y="3008310"/>
            <a:ext cx="3967719" cy="3511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 descr="Checkmark with solid fill">
            <a:extLst>
              <a:ext uri="{FF2B5EF4-FFF2-40B4-BE49-F238E27FC236}">
                <a16:creationId xmlns:a16="http://schemas.microsoft.com/office/drawing/2014/main" id="{63B9E066-661A-92C9-0B74-B69F91D468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74147" y="5622515"/>
            <a:ext cx="676656" cy="676656"/>
          </a:xfrm>
          <a:prstGeom prst="rect">
            <a:avLst/>
          </a:prstGeom>
        </p:spPr>
      </p:pic>
      <p:pic>
        <p:nvPicPr>
          <p:cNvPr id="6" name="Graphic 5" descr="Close with solid fill">
            <a:extLst>
              <a:ext uri="{FF2B5EF4-FFF2-40B4-BE49-F238E27FC236}">
                <a16:creationId xmlns:a16="http://schemas.microsoft.com/office/drawing/2014/main" id="{F5FE4BC2-FE70-523E-E259-17CD567455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79586" y="2343975"/>
            <a:ext cx="676656" cy="67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467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A4C058-16EE-7970-E4AD-ACA744121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36B7D660-F404-C639-30AC-5B29F0F3C0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704" y="1727118"/>
            <a:ext cx="6981296" cy="434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B6131CC1-785F-C854-B246-EFCDCA20C71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17856" y="6181344"/>
            <a:ext cx="700407" cy="676656"/>
          </a:xfrm>
        </p:spPr>
        <p:txBody>
          <a:bodyPr/>
          <a:lstStyle/>
          <a:p>
            <a:fld id="{8058A7CE-F400-7B46-9E16-10D36E8C32F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52072E-AB81-A522-35B0-D513A3DB2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47472"/>
            <a:ext cx="6611112" cy="1995036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SOLI</a:t>
            </a:r>
            <a:r>
              <a:rPr lang="en-US" sz="8000" dirty="0">
                <a:solidFill>
                  <a:srgbClr val="C00000"/>
                </a:solidFill>
              </a:rPr>
              <a:t>D</a:t>
            </a:r>
            <a:br>
              <a:rPr lang="en-US" dirty="0"/>
            </a:br>
            <a:r>
              <a:rPr lang="en-US" sz="2800" dirty="0"/>
              <a:t>D – Dependency Inversion Principle (DIP)</a:t>
            </a:r>
            <a:b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97B585E-9A8C-7390-9A39-8E6C8224D04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7824" y="2141158"/>
            <a:ext cx="4744378" cy="381968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Spectral"/>
              </a:rPr>
              <a:t>High-level modules should not depend on low-level modules. Both should depend on the abstraction.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Spectral"/>
              </a:rPr>
              <a:t>Abstractions should not depend on details. Details should depend on abstractions.</a:t>
            </a:r>
          </a:p>
          <a:p>
            <a:pPr>
              <a:spcAft>
                <a:spcPts val="1500"/>
              </a:spcAft>
            </a:pPr>
            <a:endParaRPr lang="en-US" sz="2000" b="1" dirty="0">
              <a:latin typeface="Spectral"/>
            </a:endParaRPr>
          </a:p>
          <a:p>
            <a:r>
              <a:rPr lang="en-US" sz="2000" b="1" dirty="0">
                <a:latin typeface="Spectral"/>
              </a:rPr>
              <a:t>Goal</a:t>
            </a:r>
            <a:endParaRPr lang="en-US" sz="2000" dirty="0">
              <a:latin typeface="Spectral"/>
            </a:endParaRPr>
          </a:p>
          <a:p>
            <a:r>
              <a:rPr lang="en-US" sz="2000" dirty="0">
                <a:latin typeface="Spectral"/>
              </a:rPr>
              <a:t>This principle aims at reducing the dependency of a high-level Class on the low-level Class by introducing an interface.</a:t>
            </a:r>
          </a:p>
        </p:txBody>
      </p:sp>
    </p:spTree>
    <p:extLst>
      <p:ext uri="{BB962C8B-B14F-4D97-AF65-F5344CB8AC3E}">
        <p14:creationId xmlns:p14="http://schemas.microsoft.com/office/powerpoint/2010/main" val="2386563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2155</TotalTime>
  <Words>424</Words>
  <Application>Microsoft Office PowerPoint</Application>
  <PresentationFormat>Widescreen</PresentationFormat>
  <Paragraphs>44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等线</vt:lpstr>
      <vt:lpstr>Abadi</vt:lpstr>
      <vt:lpstr>Arial</vt:lpstr>
      <vt:lpstr>Calibri</vt:lpstr>
      <vt:lpstr>Posterama Text Black</vt:lpstr>
      <vt:lpstr>Posterama Text SemiBold</vt:lpstr>
      <vt:lpstr>SegoeUIVariable</vt:lpstr>
      <vt:lpstr>SF Pro Display</vt:lpstr>
      <vt:lpstr>Spectral</vt:lpstr>
      <vt:lpstr>Wingdings</vt:lpstr>
      <vt:lpstr>Office 主题​​</vt:lpstr>
      <vt:lpstr>What is SOLID Principles?</vt:lpstr>
      <vt:lpstr>4 Fundamental Pillars of OOPs?</vt:lpstr>
      <vt:lpstr>SOLID S - Single Responsibility Principle (SRP) </vt:lpstr>
      <vt:lpstr>SOLID O - Open/Closed Principle (OCP) </vt:lpstr>
      <vt:lpstr>SOLID L - Liskov Substitution Principle (LSP) </vt:lpstr>
      <vt:lpstr>SOLID I – Interface Segregation Principle (ISP) </vt:lpstr>
      <vt:lpstr>SOLID D – Dependency Inversion Principle (DIP)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135</cp:revision>
  <dcterms:created xsi:type="dcterms:W3CDTF">2024-08-09T17:51:35Z</dcterms:created>
  <dcterms:modified xsi:type="dcterms:W3CDTF">2025-06-06T08:16:56Z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